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74" r:id="rId7"/>
    <p:sldId id="264" r:id="rId8"/>
    <p:sldId id="265" r:id="rId9"/>
    <p:sldId id="266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68" r:id="rId23"/>
    <p:sldId id="287" r:id="rId24"/>
    <p:sldId id="288" r:id="rId25"/>
    <p:sldId id="273" r:id="rId26"/>
    <p:sldId id="269" r:id="rId27"/>
    <p:sldId id="270" r:id="rId28"/>
    <p:sldId id="271" r:id="rId29"/>
    <p:sldId id="272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EA94F-B0DB-2E41-B8DC-98A023E55236}" v="76" dt="2024-04-25T03:41:46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/>
    <p:restoredTop sz="94719"/>
  </p:normalViewPr>
  <p:slideViewPr>
    <p:cSldViewPr snapToGrid="0">
      <p:cViewPr>
        <p:scale>
          <a:sx n="121" d="100"/>
          <a:sy n="121" d="100"/>
        </p:scale>
        <p:origin x="87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8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2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4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3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4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arun3111/Solving-Viscous-Burgers-Equaton-Using-PINN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abstract/document/9630259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AAC1411-1982-4C41-D8F6-CE8BE1273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50A5C-F959-A71E-4FBE-2D0A4CBBA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666" y="600075"/>
            <a:ext cx="1119722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Solving the Viscous Burger's Equation Using Physics-Informed Neural Networks(PINNs)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F388-9834-9197-0BB8-4D6598AE3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666" y="4614729"/>
            <a:ext cx="4425898" cy="189734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Tharun Chowdary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Malepati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tmalepati@crimson.ua.edu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CS-691(Deep Generative Modeling for Physical Processes)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FD3BFE3-4DA3-0CF9-4EF7-950DC3D3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524" y="5874871"/>
            <a:ext cx="2684276" cy="498061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BC05FDB-CD67-3DFD-1F3C-D1DB0F3A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02" y="5543249"/>
            <a:ext cx="926979" cy="926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CA8A1-13C9-4814-6FDB-4E193B2BF7BA}"/>
              </a:ext>
            </a:extLst>
          </p:cNvPr>
          <p:cNvSpPr txBox="1"/>
          <p:nvPr/>
        </p:nvSpPr>
        <p:spPr>
          <a:xfrm>
            <a:off x="548640" y="2960914"/>
            <a:ext cx="32816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Jiaqi Gong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2A4EF-7C2C-DD6D-63DD-3E6468CF045A}"/>
              </a:ext>
            </a:extLst>
          </p:cNvPr>
          <p:cNvSpPr txBox="1"/>
          <p:nvPr/>
        </p:nvSpPr>
        <p:spPr>
          <a:xfrm>
            <a:off x="4753861" y="4476247"/>
            <a:ext cx="733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 link: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Solving-Viscous-Burgers-Equation-Using-PINNs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Presentation link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087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4193-612C-4651-469F-9CFAD88F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BC5D1-419D-8FD1-5791-856154D9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Neural Network (FNN) Configuration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Layer: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spatial (x) and temporal (t) coordinates as inputs, which are the independent variables of the Burgers' equation.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Layer: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predicted solutions 𝑢u, representing fluid velocity at the input coordinates.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FNN aims to approximate the function 𝑢(𝑥,𝑡)u(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governed by the Burgers' equation.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05AD0377-9189-2870-D8B6-AABF8DD6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8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8B11-25E6-BA48-E49F-3FA8D5FE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E36C-C4A9-9224-28EB-E2679D15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Differentiation (AD):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TensorFlow to efficiently compute derivatives of the predicted solution 𝑢u concerning inputs 𝑥x and 𝑡t.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in Loss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derivatives are crucial for accurately representing the differential component of the Burgers' equation in the loss function.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D7CACF3-D1E3-35D6-64A9-62DBA912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5372-7274-34E3-5391-8B4CF3CE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74E3-E722-1ABA-69C1-917D0A5FD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“𝑢” is the velocity field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“𝜈”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kinematic viscosity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“𝑡” is time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“𝑥” is the spatial coordinate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this loss to ensure the solution adheres to both the viscous Burgers' equation and the prescribed initial/boundary conditions.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D52AE-698D-8655-C1C6-31A856FF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3" r="67210"/>
          <a:stretch/>
        </p:blipFill>
        <p:spPr>
          <a:xfrm>
            <a:off x="4482736" y="2953144"/>
            <a:ext cx="3659777" cy="951712"/>
          </a:xfrm>
          <a:prstGeom prst="rect">
            <a:avLst/>
          </a:prstGeom>
        </p:spPr>
      </p:pic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475C341-DE48-8143-4DB2-80E26120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1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E49B-5F06-307E-5FE2-6C51DD73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A7E5-8551-77D7-6E06-BF391BB39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Optimizer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L-BFGS was chosen for its effectiveness in handling complex loss functions typical in PINNs.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Updates network parameters by computing gradients of the loss and adjusting parameters to minimize the loss.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 the network to accurately approximate the solution to the viscous Burgers’ equation.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83128F9-05CB-E8B2-44DC-95887C5E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A844-83FC-67EC-D7C0-D7416858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Code-file Walk through: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25AE-F75B-A17D-451B-E15B1515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Setup and Data Import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and Initial Conditions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Functions and 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 and Callbacks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Visualization</a:t>
            </a: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3C99248-2C74-C04E-76FF-5A003B82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5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EC15-6C89-2A0E-5F69-FD79493C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61" y="41813"/>
            <a:ext cx="8955165" cy="152704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1)Environment Setup and Data Import: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D924-1073-C5A8-00FE-AE82C4DE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necessary libraries and modules.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a TensorFlow environment to control logging levels.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and parsing the dataset from a “.mat” file.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AF76AD-F222-82BA-2E9A-4F4A55D3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45" y="2193142"/>
            <a:ext cx="5472576" cy="1639365"/>
          </a:xfrm>
          <a:prstGeom prst="rect">
            <a:avLst/>
          </a:prstGeom>
        </p:spPr>
      </p:pic>
      <p:pic>
        <p:nvPicPr>
          <p:cNvPr id="6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AB2FF6C-C647-8FAE-EE49-B3864B27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8E926-2964-1886-8E40-C9108E31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26" y="4411156"/>
            <a:ext cx="7772400" cy="9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04B055-668E-876B-88D5-BF2211C55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D3A36-B4D3-BB4A-DB38-03A311B3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6" y="-214884"/>
            <a:ext cx="7016129" cy="152704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2)Data 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54CE7-2F04-0025-9E6B-EEC68A2F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55" y="1681804"/>
            <a:ext cx="7016129" cy="40965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mesh grid arrays for spatial (x) and temporal (t) coordinates.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Flattening the arrays to create input features for the neural network.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domain bounds for normalization.</a:t>
            </a:r>
          </a:p>
          <a:p>
            <a:endParaRPr lang="en-US" sz="1800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ACE0F7B-D95A-9BE3-03D5-261261F7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83" y="1147047"/>
            <a:ext cx="4098561" cy="274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DA1E8-B384-3A26-F1B3-19F7EBD5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8" y="4144686"/>
            <a:ext cx="6263001" cy="582764"/>
          </a:xfrm>
          <a:prstGeom prst="rect">
            <a:avLst/>
          </a:prstGeom>
        </p:spPr>
      </p:pic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06841AF4-0541-A987-1979-E5293A5B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46" y="5242906"/>
            <a:ext cx="3069166" cy="4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2DA861-71EB-E1B1-AA66-7E2BF61F2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F0A1D-6AFA-F72C-264F-E7F68A86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18" y="-46736"/>
            <a:ext cx="9139443" cy="152993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3)Boundary and Initial Conditions Setup: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10BE-26C9-4808-BB12-28DA620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18" y="1792434"/>
            <a:ext cx="6140462" cy="40965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boundary conditions for the problem.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data for training including initial and boundary conditions.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Latin Hypercube Sampling for generating collocation points.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098555-D6AF-ECBA-D711-100E517A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39544"/>
            <a:ext cx="4556931" cy="2455383"/>
          </a:xfrm>
          <a:prstGeom prst="rect">
            <a:avLst/>
          </a:prstGeom>
        </p:spPr>
      </p:pic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666679E-1FC5-5389-8B57-830B40BD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22" y="5424579"/>
            <a:ext cx="382160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2DA861-71EB-E1B1-AA66-7E2BF61F2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7F08F-6827-0884-CEA8-7D44378F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65" y="134276"/>
            <a:ext cx="8508823" cy="152993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4)Neural Network Model 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C36E-E62E-8A1F-395B-F8F4C954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65" y="1939579"/>
            <a:ext cx="6140462" cy="40965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architecture of the Sequential neural network model.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weights and biases using Xavier initialization.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the model's layers and activation functions.</a:t>
            </a:r>
          </a:p>
          <a:p>
            <a:endParaRPr lang="en-US" sz="18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FC899C-BFAE-6C1B-E13D-A48E70BC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22" y="2130007"/>
            <a:ext cx="4535910" cy="2410462"/>
          </a:xfrm>
          <a:prstGeom prst="rect">
            <a:avLst/>
          </a:prstGeom>
        </p:spPr>
      </p:pic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7519133-B9E0-8F46-5408-A7BFB5C8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22" y="5185729"/>
            <a:ext cx="382160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1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D37B3-FFC9-8B19-6C85-A03AE87B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6" cy="113225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5)Loss Functions and Optimization: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5906C63-1D49-088D-3191-3FC294D78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28"/>
          <a:stretch/>
        </p:blipFill>
        <p:spPr>
          <a:xfrm>
            <a:off x="830318" y="2770586"/>
            <a:ext cx="4761186" cy="3538774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E318C3-2E67-0E28-2B58-D1FB3A67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696" y="1392635"/>
            <a:ext cx="3163824" cy="2997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38504-0084-D36A-AEA0-227A0BB1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92635"/>
            <a:ext cx="6145505" cy="2618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boundary condition loss and PDE-specific loss functions.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losses for training optimization.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903234-C705-F668-9654-194DCE528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54" y="5595632"/>
            <a:ext cx="382160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4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7CEE1-3B71-4FE8-CF4C-61637957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" y="1008049"/>
            <a:ext cx="6528162" cy="8629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Viscous Burger’s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14F67-6B1C-40C3-B4E5-F8CE6D1A5C38}"/>
              </a:ext>
            </a:extLst>
          </p:cNvPr>
          <p:cNvSpPr txBox="1"/>
          <p:nvPr/>
        </p:nvSpPr>
        <p:spPr>
          <a:xfrm>
            <a:off x="753351" y="2185543"/>
            <a:ext cx="7410935" cy="2941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captures essential behaviors of fluids, including wave propagation, shock wave formation, and the smoothing effect of viscosity, making it a pivotal tool in fluid mechanics, applied mathematics, and computational modeling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mainly used to model both advection and diffusion for fluid flow.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more accurate representation of real fluid behavior, especially over longer timescales where diffusion plays a significant role.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kinematic viscosity of the fluid, which controls the diffusion rate.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C0E7D-E852-8AB3-DCC5-AB1FD2128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053" r="67210"/>
          <a:stretch/>
        </p:blipFill>
        <p:spPr>
          <a:xfrm>
            <a:off x="8421818" y="2899818"/>
            <a:ext cx="3418114" cy="1254306"/>
          </a:xfrm>
          <a:prstGeom prst="rect">
            <a:avLst/>
          </a:prstGeom>
        </p:spPr>
      </p:pic>
      <p:pic>
        <p:nvPicPr>
          <p:cNvPr id="11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06BE37C-4BA9-BADB-9DFD-58291EF6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2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833A-08BA-BFCE-45F0-FD7E9522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6)Training Process and Callbacks: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77F2-2002-773A-1B90-FFBE093D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44" y="548640"/>
            <a:ext cx="10653579" cy="459382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setup for the training process including setting initial parameters.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the TensorFlow training loop using L-BFGS-B optimizer.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Callback function to monitor training progress and print updates.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F4BC3-7C38-1E88-2682-3DDAD2B4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6" y="2806263"/>
            <a:ext cx="5714582" cy="3405504"/>
          </a:xfrm>
          <a:prstGeom prst="rect">
            <a:avLst/>
          </a:prstGeom>
        </p:spPr>
      </p:pic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C0E9856-1F1A-5029-8DE6-ED7575CA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87" y="5761200"/>
            <a:ext cx="2834849" cy="582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2790F-0FF1-FD7C-7F23-4801DF5D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67" y="2845554"/>
            <a:ext cx="5294269" cy="1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C4B-B4B3-0A0F-DC7A-9B63F99B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7)Model Evaluation: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17362-4ECE-6726-E31A-E7A8DA9D9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to evaluate model predictions against actual data.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solutions and error visualization using Matplotlib.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B4A9B-BD0D-4B63-ECB4-C0C3BDE7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03" y="3237463"/>
            <a:ext cx="7772400" cy="1549965"/>
          </a:xfrm>
          <a:prstGeom prst="rect">
            <a:avLst/>
          </a:prstGeom>
        </p:spPr>
      </p:pic>
      <p:pic>
        <p:nvPicPr>
          <p:cNvPr id="6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A34694B3-0A44-13AE-7674-774B947C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87" y="5761200"/>
            <a:ext cx="283484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248C-60EE-95E2-8405-05C80058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B371-E08F-62CC-9DB0-89F2DA9D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06" y="1300514"/>
            <a:ext cx="10653579" cy="459382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5721.02 seconds ~ 95 minutes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 Value: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low final objective function value, indicating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fit to the target Burgers’ Equation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Error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low-test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(0.00184), demonstrating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in predictions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to the actual solutions.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Jacobian and Hessian Analysis:</a:t>
            </a:r>
          </a:p>
          <a:p>
            <a:pPr lvl="1">
              <a:buFont typeface="Wingdings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changes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Jacobian at the end of training suggest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sensitivity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parameter changes.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 Hessian approximation for optimization, indicating the approach to manage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of the loss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Details: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L-BFGS optimization reached the pre-set maximum of 5000 iterations.</a:t>
            </a:r>
          </a:p>
          <a:p>
            <a:pPr lvl="1">
              <a:buFont typeface="Wingdings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adjustments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include increasing iteration limits or optimizing hyperparameters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convergence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EA159293-4030-7281-56CE-7B8E69A8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1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231FF-3F7B-863D-7476-BA3DBAA5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6" y="434560"/>
            <a:ext cx="5483352" cy="1360728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8)Model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D3DD-799F-E15B-3305-F5685041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59" y="2229848"/>
            <a:ext cx="5170282" cy="315901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Predictions vs. Exact Solutions"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PINN model predictions (dashed red line) and exact solutions (solid blue line) for the Burgers' Equation.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the model's accuracy in predicting fluid velocity at different time snapshots (0.25s, 0.50s, 0.75s).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color map in the background shows the velocity field evolution over time and space, with training data points overlaid as black crosses.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close alignment of the prediction and exact curves demonstrates the PINN's effectiveness.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F7F09165-A68B-DCB4-340E-EE9D3148A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261" y="1239833"/>
            <a:ext cx="5837780" cy="43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E462BA22-14A0-6CA9-3509-75371462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60" y="5840646"/>
            <a:ext cx="283484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26EB-7651-2C0C-B75B-811CC3C8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9744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4ACA3-356D-7D8F-46ED-E16AA397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54" y="1869643"/>
            <a:ext cx="5482228" cy="315901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2.Training Data and Collocation Points Distribution: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training and collocation points used in the PINN model.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stars indicate boundary collocation points (100 points) where the model learns boundary conditions.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dots represent PDE collocation points (10,000 points) enforcing the Burgers' Equation throughout the domain.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points reflects a strategy for comprehensive domain coverage, ensuring the accuracy of the model's learning.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75F48A92-4371-0764-144C-F012E85D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7082" y="1780968"/>
            <a:ext cx="5837780" cy="30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C3BEAFBF-4E44-5CB4-2144-687F4D9D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60" y="5840646"/>
            <a:ext cx="2834849" cy="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12C2-B85C-E996-B35B-62221B3F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2A88-33F9-7F94-2674-5BB79C92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equation's complexity made it hard to get stable and accurate results.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Tiny changes in the starting conditions greatly affected the outcomes.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 Effects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was tricky to properly include the effects of viscosity in the model.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Needs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required a lot of computer power, which was a big challenge.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Getting the model to converge and find solutions was tough.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Laws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Making sure the model correctly followed physical laws was difficult.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often fits too closely to the training data, making it less accurate on new data.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was hard to expand the model to handle more complex or larger problems.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03B426D-3D50-C8D6-094C-5EB125D0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92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1C14-DC39-D78B-0ED3-59501181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100B0-567A-8AA2-266E-6FE9B087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high accuracy of the model and what this means for solving nonlinear PDEs in fluid dynamics.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efficiency of the model in terms of computation time compared to traditional numerical methods.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 on the limitations encountered, such as potential overfitting, underfitting, or the need for extensive training data.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further studies to test the model against more complex equations and in higher dimensions.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exploring alternative deep learning architectures and comparing their performance with the current model.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potential of PINNs in other fields of physics or engineering where PDEs are prevalent.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 the importance of interdisciplinary collaboration to enhance model understanding and application.</a:t>
            </a: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22B38F3-7A69-805C-605E-37796BA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550C-E084-9B98-605F-9B87A0E2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78" y="842930"/>
            <a:ext cx="10653578" cy="113225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CF4E-CE9D-B841-AB5B-E3D08FCA5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PINN model successfully integrated physical laws with deep learning to solve the Viscous Burgers' Equation.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high accuracy in prediction, with potential implications for real-world fluid dynamics problems.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shows promise for addressing complex PDEs that are challenging for traditional numerical solvers.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could extend this approach to multi-dimensional and more complex fluid dynamics equations.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domain experts in fluid dynamics can further refine the model and expand its application scope.</a:t>
            </a:r>
          </a:p>
          <a:p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2363306-C113-852F-AAA6-E811FC07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190A-331F-EF48-9577-79045638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590B5-1AA8-5884-E8D0-4B453F29E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Jiaqi Gong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whose guidance and expertise were invaluable throughout this project.</a:t>
            </a:r>
          </a:p>
          <a:p>
            <a:pPr>
              <a:buFont typeface="Wingdings" pitchFamily="2" charset="2"/>
              <a:buChar char="Ø"/>
            </a:pP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I wish to thank 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Shakeel Ahmad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 Ph.D.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Candidate 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the Department of Physics, for his invaluable assistance in explaining the physics part involved in this project.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also grateful for the assistance and insights provided by online resources, especially in the areas of neural network tuning and problem-solving.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AD95FB0-18F2-8019-E95B-2E5FFD82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DA3C-5F0C-BBC9-F7B2-7FD598B4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F06E2-D091-073F-734A-3E3C6A115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Alkhadhr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Almekkawy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”A Combination of Deep Neural Net-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and Physics to Solve the Inverse Problem of Burger’s Equation,”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43rd Annual International Conference of the IEEE Engineering in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Biology Society (EMBC), Mexico, 2021, pp. 4465-4468,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10.1109/EMBC46164.2021.9630259.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G.E.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“Physics-informed neural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networks: A deep learning framework for solving forward and inverse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involving nonlinear partial differential equations,” Journal of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Physics, vol. 378, pp. 686–707, 2019.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Xu, D. Zhang, E. Song, and X. Luo, “A comprehensive review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physics-informed neural networks in computational fluid dynamics,”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Fluids Engineering, vol. 143, no. 1, 2020.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Lu, X. Meng, Z. Mao, and G.E.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DeepXDE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library for solving differential equations,” SIAM Review, vol.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63, no. 1, pp. 208–228, 2021.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Ladicky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Solenthaler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Pollefeys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Gross, “Data-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 fluid simulations using regression forests,” in Proceedings of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28th International Conference on Neural Information Processing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Systems, vol. 2, pp. 1487–1495, 2015.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D0E53573-0719-D5D8-FEA3-8E1E4219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0B8D-46E3-467B-2862-4DCEA040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background work: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D024C-06C7-9EC7-792A-ED878AAF2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254" y="3091929"/>
            <a:ext cx="9105900" cy="2209800"/>
          </a:xfrm>
          <a:prstGeom prst="rect">
            <a:avLst/>
          </a:prstGeom>
        </p:spPr>
      </p:pic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B8C91835-3D07-460B-F8FD-324BA822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56E3C-930B-C803-9407-14A56FB2555B}"/>
              </a:ext>
            </a:extLst>
          </p:cNvPr>
          <p:cNvSpPr txBox="1"/>
          <p:nvPr/>
        </p:nvSpPr>
        <p:spPr>
          <a:xfrm>
            <a:off x="843254" y="2063248"/>
            <a:ext cx="8625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hlinkClick r:id="rId4"/>
              </a:rPr>
              <a:t>A combination of deep Neural Networks and physics to solve the inverse problem of Burger's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8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D0817-848D-0022-F7B6-03CC69E1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792" y="3038631"/>
            <a:ext cx="7038883" cy="474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!!!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5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1C41-27F2-18C6-3FA2-2FE633F5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21EB-EC1A-6CB3-DC6A-0991D3FD4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a novel method for solving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viscous Burgers' equation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PINNs.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Approach of Integrating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physical laws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extensive data within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networks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adhere to fluid dynamics' differential equations, ensuring high accuracy under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conditions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achieved significant improvements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efficiency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traditional methods.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laid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advanced machine-learning applications in fluid dynamics and other scientific fields.</a:t>
            </a:r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7F62848-F76E-8B01-B6AE-8252F1C5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9ECC-056F-1AF0-0D43-A678DFBE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A61DD-4BA4-4B9E-A9BF-51861EB7A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Fluid Dynamics Introduction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movement in liquids and gases.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engineering and environmental sciences.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Burgers' Equation Significance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model for phenomena like shock waves and boundary layers.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increases with fluid viscosity.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Challenges with Viscous Version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solve due to nonlinear behaviors and sensitivity to conditions.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often fall short in accuracy.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A14F2331-72DD-F758-25BE-4C042359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3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12AD-0721-81A4-3C8B-90DA8729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C5CF-57D6-7B97-8661-CEB5DB65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Advantages of PINNs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combines machine learning with physical laws.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prediction accuracy and computational efficiency.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Research Objective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PINNs to address the viscous Burgers' equation.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to improve fluid modeling techniques across various applications.</a:t>
            </a:r>
          </a:p>
          <a:p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C034E55-6E3E-EEA9-8375-9E884E14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392B-F87E-D210-0983-AFC631C7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6725-9F07-FC07-F9CC-D488FEDB3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ML in Fluid Dynamics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learning, especially Physics-Informed Neural Networks (PINNs), is revolutionizing the solution of complex fluid dynamics equations.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 of PINNs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networks incorporate physical laws into their structure, ensuring solutions are realistic and adhere to physical principles.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Developments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PINNs have improved in efficiency and accuracy, better handling complex scenarios like nonlinear PDEs and boundary conditions.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Advantage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show that PINNs outperform traditional methods in scalability and computational efficiency, especially in high-dimensional spaces.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88B2D5C1-EDBD-5EC5-8FE3-3A6EC4AC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7E9B-247A-1465-DD53-27C2E338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20A2-CF61-52BA-5E17-F71B31A9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Viscous Burgers' Equation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fundamental equation in fluid mechanics that models essential phenomena such as shock waves and traffic flow.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and Challenges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equation features nonlinear advection and diffusion, presenting significant challenges in traditional numerical simulations.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Justification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testing PINNs' capabilities due to its non-linear and diffusion-dominated nature, enhancing understanding of fluid dynamics.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Research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prediction and analysis of complex fluid behaviors using PINNs, demonstrating their potential for broader applications in fluid dynamics.</a:t>
            </a:r>
          </a:p>
          <a:p>
            <a:endParaRPr lang="en-US" dirty="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288152C7-1BEF-66BF-8025-B176EBE1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6E4-2F2A-8BCE-23FC-665DF0BE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11" name="AutoShape 16" descr="Uploaded image">
            <a:extLst>
              <a:ext uri="{FF2B5EF4-FFF2-40B4-BE49-F238E27FC236}">
                <a16:creationId xmlns:a16="http://schemas.microsoft.com/office/drawing/2014/main" id="{320190BB-6327-0FF1-8222-225C75065C6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Work-flow of the model: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Feed-Forward Neural Network Configuration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Automatic Differentiation (AD)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Loss Function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Loss Optimizer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D2578-551E-0615-1500-DA1EA6F5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8974"/>
            <a:ext cx="2783079" cy="4275837"/>
          </a:xfrm>
          <a:prstGeom prst="rect">
            <a:avLst/>
          </a:prstGeom>
        </p:spPr>
      </p:pic>
      <p:pic>
        <p:nvPicPr>
          <p:cNvPr id="1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83A5FC3F-0B53-5485-06A9-F821F6EC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887" y="5958161"/>
            <a:ext cx="2738559" cy="4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491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2147</Words>
  <Application>Microsoft Macintosh PowerPoint</Application>
  <PresentationFormat>Widescreen</PresentationFormat>
  <Paragraphs>193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Neue Haas Grotesk Text Pro</vt:lpstr>
      <vt:lpstr>Times New Roman</vt:lpstr>
      <vt:lpstr>Wingdings</vt:lpstr>
      <vt:lpstr>VanillaVTI</vt:lpstr>
      <vt:lpstr>Project Title: Solving the Viscous Burger's Equation Using Physics-Informed Neural Networks(PINNs)</vt:lpstr>
      <vt:lpstr>Viscous Burger’s Equation</vt:lpstr>
      <vt:lpstr>Motivation and background work:</vt:lpstr>
      <vt:lpstr>Abstract:</vt:lpstr>
      <vt:lpstr>Introduction:</vt:lpstr>
      <vt:lpstr>Cont.…</vt:lpstr>
      <vt:lpstr>Literature Review:</vt:lpstr>
      <vt:lpstr>Problem Selection:</vt:lpstr>
      <vt:lpstr>Methodology:</vt:lpstr>
      <vt:lpstr>Cont..</vt:lpstr>
      <vt:lpstr>Cont...</vt:lpstr>
      <vt:lpstr>Cont…</vt:lpstr>
      <vt:lpstr>Cont…</vt:lpstr>
      <vt:lpstr>Code-file Walk through:</vt:lpstr>
      <vt:lpstr>1)Environment Setup and Data Import:</vt:lpstr>
      <vt:lpstr>2)Data Preparation:</vt:lpstr>
      <vt:lpstr>3)Boundary and Initial Conditions Setup:</vt:lpstr>
      <vt:lpstr>4)Neural Network Model Definition:</vt:lpstr>
      <vt:lpstr>5)Loss Functions and Optimization:</vt:lpstr>
      <vt:lpstr>6)Training Process and Callbacks:</vt:lpstr>
      <vt:lpstr>7)Model Evaluation:</vt:lpstr>
      <vt:lpstr>8)Results:</vt:lpstr>
      <vt:lpstr>8)Model Visualization:</vt:lpstr>
      <vt:lpstr>Cont…</vt:lpstr>
      <vt:lpstr>Challenges:</vt:lpstr>
      <vt:lpstr>Discussion:</vt:lpstr>
      <vt:lpstr>Conclusion:</vt:lpstr>
      <vt:lpstr>Acknowledgment: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the Viscous Burger's Equation Using Physics-Informed Neural Networks</dc:title>
  <dc:creator>Tharun Chowdary Malepati</dc:creator>
  <cp:lastModifiedBy>Tharun Chowdary Malepati</cp:lastModifiedBy>
  <cp:revision>2</cp:revision>
  <dcterms:created xsi:type="dcterms:W3CDTF">2024-04-10T05:56:54Z</dcterms:created>
  <dcterms:modified xsi:type="dcterms:W3CDTF">2024-04-25T03:46:59Z</dcterms:modified>
</cp:coreProperties>
</file>